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77" r:id="rId6"/>
    <p:sldId id="261" r:id="rId7"/>
    <p:sldId id="262" r:id="rId8"/>
    <p:sldId id="278" r:id="rId9"/>
    <p:sldId id="273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66" r:id="rId21"/>
    <p:sldId id="289" r:id="rId22"/>
    <p:sldId id="290" r:id="rId23"/>
    <p:sldId id="294" r:id="rId24"/>
    <p:sldId id="291" r:id="rId25"/>
    <p:sldId id="292" r:id="rId26"/>
    <p:sldId id="293" r:id="rId27"/>
    <p:sldId id="295" r:id="rId28"/>
    <p:sldId id="274" r:id="rId29"/>
    <p:sldId id="27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1993" autoAdjust="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3C141D-69E8-47CC-8DDB-E06835281AEA}" type="datetimeFigureOut">
              <a:rPr lang="en-US" smtClean="0"/>
              <a:t>12/17/2019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03EFEB-EC9D-478D-B25E-DC8C8042C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108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3EFEB-EC9D-478D-B25E-DC8C8042C6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0946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3EFEB-EC9D-478D-B25E-DC8C8042C6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370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3EFEB-EC9D-478D-B25E-DC8C8042C6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098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3EFEB-EC9D-478D-B25E-DC8C8042C6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803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3EFEB-EC9D-478D-B25E-DC8C8042C6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12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3EFEB-EC9D-478D-B25E-DC8C8042C6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90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3EFEB-EC9D-478D-B25E-DC8C8042C6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65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3EFEB-EC9D-478D-B25E-DC8C8042C6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94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3EFEB-EC9D-478D-B25E-DC8C8042C6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29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3EFEB-EC9D-478D-B25E-DC8C8042C6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74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3EFEB-EC9D-478D-B25E-DC8C8042C6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929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EFF2A24B-4746-49FF-992A-B0E373DFEADE}" type="datetime1">
              <a:rPr lang="en-US" smtClean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>
            <a:lvl1pPr>
              <a:defRPr sz="1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A6EE-05A2-4385-BC1A-706AF7B51D16}" type="datetime1">
              <a:rPr lang="en-US" smtClean="0"/>
              <a:t>12/17/2019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4EFD4-4D05-4C79-B7C7-1BA6C6515184}" type="datetime1">
              <a:rPr lang="en-US" smtClean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2CC2D-89C1-47D3-B2FE-0A1B2F5CFBF4}" type="datetime1">
              <a:rPr lang="en-US" smtClean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398F1-A83D-408D-9DF5-6D6534C8FE79}" type="datetime1">
              <a:rPr lang="en-US" smtClean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9BA37-8F87-4817-8721-88720E6B6978}" type="datetime1">
              <a:rPr lang="en-US" smtClean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BDE68-B4E2-4DC9-8E64-EBA5DE52EEC3}" type="datetime1">
              <a:rPr lang="en-US" smtClean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99C3C-90A7-4ED5-A6AA-14D68CABDE84}" type="datetime1">
              <a:rPr lang="en-US" smtClean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38087-4223-4E5B-BCB2-292568BEB130}" type="datetime1">
              <a:rPr lang="en-US" smtClean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FC32F-F079-434C-B9C0-C510EAD0D147}" type="datetime1">
              <a:rPr lang="en-US" smtClean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70B68-47E9-45E3-8C69-3D4156D11A4D}" type="datetime1">
              <a:rPr lang="en-US" smtClean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5615C-CA76-41B9-890D-224EEA25FD5A}" type="datetime1">
              <a:rPr lang="en-US" smtClean="0"/>
              <a:t>12/17/2019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4466A-8EF5-490B-B048-A3EFBD041FD8}" type="datetime1">
              <a:rPr lang="en-US" smtClean="0"/>
              <a:t>12/17/2019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DE0AA-2485-4EA7-BE61-A440FC8785D5}" type="datetime1">
              <a:rPr lang="en-US" smtClean="0"/>
              <a:t>12/17/2019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7B50F-663A-41E0-AD3F-B9A9F13EE22E}" type="datetime1">
              <a:rPr lang="en-US" smtClean="0"/>
              <a:t>12/17/2019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8B2BC-C4BC-43F0-BF94-531A8228D930}" type="datetime1">
              <a:rPr lang="en-US" smtClean="0"/>
              <a:t>12/17/2019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E32C-39E9-4A6C-ACF2-DDF5812751FF}" type="datetime1">
              <a:rPr lang="en-US" smtClean="0"/>
              <a:t>12/17/2019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05E1CBF-0771-4440-9186-74FEDA508928}" type="datetime1">
              <a:rPr lang="en-US" smtClean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55680" y="6248400"/>
            <a:ext cx="7832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 b="0" i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11826" y="1964267"/>
            <a:ext cx="8461872" cy="1520338"/>
          </a:xfrm>
        </p:spPr>
        <p:txBody>
          <a:bodyPr anchor="t">
            <a:normAutofit fontScale="90000"/>
          </a:bodyPr>
          <a:lstStyle/>
          <a:p>
            <a:r>
              <a:rPr lang="en-US" sz="40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Bài tập lớn kiến trúc máy tính</a:t>
            </a:r>
            <a:br>
              <a:rPr lang="en-US" sz="40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 xử lí mips 32 bits pipeline</a:t>
            </a: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03120" y="3484605"/>
            <a:ext cx="9870578" cy="3373395"/>
          </a:xfrm>
        </p:spPr>
        <p:txBody>
          <a:bodyPr>
            <a:normAutofit/>
          </a:bodyPr>
          <a:lstStyle/>
          <a:p>
            <a:pPr algn="l"/>
            <a:r>
              <a:rPr lang="en-US" sz="2400" cap="none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		</a:t>
            </a:r>
            <a:r>
              <a:rPr lang="en-US" sz="2400" cap="none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2400" cap="none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GVHD: TS Tạ Thị Kim Huệ</a:t>
            </a:r>
          </a:p>
          <a:p>
            <a:pPr algn="l"/>
            <a:r>
              <a:rPr lang="en-US" sz="2400" cap="none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Sinh viên thực hiện</a:t>
            </a:r>
            <a:endParaRPr lang="en-US" sz="2400" cap="none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US" sz="2400" cap="none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Nguyễn Minh Hiếu		20151336			Điện tử 03 ─ K60</a:t>
            </a:r>
          </a:p>
          <a:p>
            <a:pPr algn="l"/>
            <a:r>
              <a:rPr lang="en-US" sz="2400" cap="none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2400" cap="none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				</a:t>
            </a:r>
          </a:p>
          <a:p>
            <a:pPr algn="l"/>
            <a:r>
              <a:rPr lang="en-US" sz="2400" cap="none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2400" cap="none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												   </a:t>
            </a:r>
          </a:p>
          <a:p>
            <a:pPr algn="l"/>
            <a:r>
              <a:rPr lang="en-US" sz="2400" cap="none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2400" cap="none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												   </a:t>
            </a:r>
            <a:r>
              <a:rPr lang="en-US" sz="2400" cap="none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17/12</a:t>
            </a:r>
            <a:r>
              <a:rPr lang="en-US" sz="2400" cap="none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/2019</a:t>
            </a:r>
            <a:endParaRPr lang="en-US" sz="2400" cap="none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30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94898" y="3457179"/>
            <a:ext cx="3503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Fig 2.6 Tệp thanh ghi</a:t>
            </a:r>
            <a:endParaRPr lang="vi-VN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6244" y="221834"/>
            <a:ext cx="27518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Tệp thanh ghi</a:t>
            </a:r>
          </a:p>
          <a:p>
            <a:endParaRPr lang="en-US" sz="24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4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4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768603" y="3457178"/>
            <a:ext cx="3503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Fig 2.7 Thanh ghi PC</a:t>
            </a:r>
            <a:endParaRPr lang="vi-VN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539" y="821360"/>
            <a:ext cx="3599686" cy="25503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290" y="906794"/>
            <a:ext cx="4382138" cy="24649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73582" y="307041"/>
            <a:ext cx="23455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Thanh ghi PC</a:t>
            </a:r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08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3" grpId="0"/>
      <p:bldP spid="29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08150" y="3385427"/>
            <a:ext cx="3503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Fig 2.8 Bộ điều khiển</a:t>
            </a:r>
            <a:endParaRPr lang="vi-VN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6244" y="221834"/>
            <a:ext cx="27518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 điều khiển</a:t>
            </a:r>
          </a:p>
          <a:p>
            <a:endParaRPr lang="en-US" sz="24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4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4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4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79088" y="3407320"/>
            <a:ext cx="3503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Fig 2.9 Thanh ghi IF-ID</a:t>
            </a:r>
            <a:endParaRPr lang="vi-VN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10" y="735650"/>
            <a:ext cx="3646929" cy="24846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765" y="735650"/>
            <a:ext cx="3943854" cy="248462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535765" y="273985"/>
            <a:ext cx="26986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Thanh ghi IF-ID</a:t>
            </a:r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61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3" grpId="0"/>
      <p:bldP spid="29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88001" y="5334713"/>
            <a:ext cx="3795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Fig 2.10 Thanh ghi ID-EX</a:t>
            </a:r>
            <a:endParaRPr lang="vi-VN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6244" y="221834"/>
            <a:ext cx="3369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Thanh ghi ID-EX</a:t>
            </a:r>
          </a:p>
          <a:p>
            <a:endParaRPr lang="en-US" sz="24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447" y="687842"/>
            <a:ext cx="3797032" cy="441169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944086" y="221834"/>
            <a:ext cx="3369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Thanh ghi EX-MEM</a:t>
            </a:r>
          </a:p>
        </p:txBody>
      </p:sp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8051768" y="717135"/>
            <a:ext cx="3154591" cy="27488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731324" y="3499585"/>
            <a:ext cx="4036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Fig 2.11 Thanh ghi EX-MEM</a:t>
            </a:r>
            <a:endParaRPr lang="vi-VN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72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3" grpId="0"/>
      <p:bldP spid="10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72746" y="3320175"/>
            <a:ext cx="4117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Fig 2.12 Thanh ghi MEM-WB</a:t>
            </a:r>
            <a:endParaRPr lang="vi-VN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6244" y="221834"/>
            <a:ext cx="3369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Thanh ghi MEM-WB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44086" y="221834"/>
            <a:ext cx="3369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Stage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55394" y="4150599"/>
            <a:ext cx="4036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Fig 2.13 IF Stage</a:t>
            </a:r>
            <a:endParaRPr lang="vi-VN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958209" y="717135"/>
            <a:ext cx="3746449" cy="2569404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7731324" y="683499"/>
            <a:ext cx="333692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219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2592" y="6311310"/>
            <a:ext cx="2649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Fig 2.14 ID Stage</a:t>
            </a:r>
            <a:endParaRPr lang="vi-VN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6244" y="221834"/>
            <a:ext cx="3369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 Stage</a:t>
            </a:r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44086" y="221834"/>
            <a:ext cx="3369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</a:t>
            </a:r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Stage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40834" y="6311310"/>
            <a:ext cx="2814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Fig 2.15 EX Stage</a:t>
            </a:r>
            <a:endParaRPr lang="vi-VN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29" y="683499"/>
            <a:ext cx="2752725" cy="5647690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4"/>
          <a:stretch>
            <a:fillRect/>
          </a:stretch>
        </p:blipFill>
        <p:spPr>
          <a:xfrm>
            <a:off x="8340834" y="683499"/>
            <a:ext cx="2618714" cy="564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0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3" grpId="0"/>
      <p:bldP spid="10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3826" y="6302408"/>
            <a:ext cx="2649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Fig 2.16 ID Stage</a:t>
            </a:r>
            <a:endParaRPr lang="vi-VN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6244" y="221834"/>
            <a:ext cx="3369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 Stage</a:t>
            </a:r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44086" y="221834"/>
            <a:ext cx="2590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WB</a:t>
            </a:r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Stage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55394" y="6315644"/>
            <a:ext cx="2817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Fig 2.17 EX Stage</a:t>
            </a:r>
            <a:endParaRPr lang="vi-VN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051" y="796541"/>
            <a:ext cx="2171705" cy="5497886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041"/>
          <a:stretch/>
        </p:blipFill>
        <p:spPr bwMode="auto">
          <a:xfrm>
            <a:off x="8340834" y="683499"/>
            <a:ext cx="2193485" cy="56492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6035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3" grpId="0"/>
      <p:bldP spid="10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37592" y="4691270"/>
            <a:ext cx="408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Fig 2.18 Xung đột EX/MEM</a:t>
            </a:r>
            <a:endParaRPr lang="vi-VN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6244" y="221834"/>
            <a:ext cx="11052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 </a:t>
            </a:r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chế phát hiện xung đột và giải quyết xung đột </a:t>
            </a:r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bằng </a:t>
            </a:r>
            <a:r>
              <a:rPr lang="vi-VN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chuyển </a:t>
            </a:r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tiếp dữ liệu</a:t>
            </a:r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16244" y="683499"/>
            <a:ext cx="117811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Xung </a:t>
            </a:r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đột EX/MEM xảy ra giữa lệnh đang thực thi ở EX Stage và lệnh trước đó nếu:</a:t>
            </a:r>
          </a:p>
          <a:p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	Lệnh trước đó sẽ ghi vào tệp thanh ghi</a:t>
            </a:r>
          </a:p>
          <a:p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	Địa chỉ thanh ghi sẽ ghi vào là 1 trong 2 toán hạng vào ALU của lệnh đang thực thi ở EX Stage</a:t>
            </a:r>
          </a:p>
        </p:txBody>
      </p:sp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2528059" y="2385681"/>
            <a:ext cx="7299276" cy="217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9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3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37592" y="4691270"/>
            <a:ext cx="408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Fig 2.19 Xung đột MEM/WB</a:t>
            </a:r>
            <a:endParaRPr lang="vi-VN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6244" y="221834"/>
            <a:ext cx="11052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 </a:t>
            </a:r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chế phát hiện xung đột và giải quyết xung đột </a:t>
            </a:r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bằng </a:t>
            </a:r>
            <a:r>
              <a:rPr lang="vi-VN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chuyển </a:t>
            </a:r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tiếp dữ liệu</a:t>
            </a:r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16244" y="683499"/>
            <a:ext cx="117811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Xung </a:t>
            </a:r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đột MEM/WB xảy ra giữa một lệnh đang thực thi ở EX stage và lệnh từ 2 cycles trước với các điều kiện tương tự xung đột EX/MEM</a:t>
            </a:r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2705722" y="1653644"/>
            <a:ext cx="6943947" cy="289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15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3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66907" y="4307471"/>
            <a:ext cx="4709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Fig 2.20 Khối phát hiện xung đột</a:t>
            </a:r>
            <a:endParaRPr lang="vi-VN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6244" y="221834"/>
            <a:ext cx="11052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Khối phát hiện xung đột</a:t>
            </a:r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360" y="776265"/>
            <a:ext cx="4046927" cy="343844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16195"/>
              </p:ext>
            </p:extLst>
          </p:nvPr>
        </p:nvGraphicFramePr>
        <p:xfrm>
          <a:off x="265046" y="4820498"/>
          <a:ext cx="12284764" cy="1402080"/>
        </p:xfrm>
        <a:graphic>
          <a:graphicData uri="http://schemas.openxmlformats.org/drawingml/2006/table">
            <a:tbl>
              <a:tblPr firstRow="1" firstCol="1" bandRow="1"/>
              <a:tblGrid>
                <a:gridCol w="12284764">
                  <a:extLst>
                    <a:ext uri="{9D8B030D-6E8A-4147-A177-3AD203B41FA5}">
                      <a16:colId xmlns:a16="http://schemas.microsoft.com/office/drawing/2014/main" val="3339297057"/>
                    </a:ext>
                  </a:extLst>
                </a:gridCol>
              </a:tblGrid>
              <a:tr h="857885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assign</a:t>
                      </a: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 src2_is_valid= (~is_imm)||ST_or_BNE;</a:t>
                      </a:r>
                    </a:p>
                    <a:p>
                      <a:pPr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assign</a:t>
                      </a: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 EX_has_hazard=WB_EN_EX &amp;&amp; (src1_ID==dest_EX || (src2_is_valid &amp;&amp; src2_ID==dest_EX));</a:t>
                      </a:r>
                    </a:p>
                    <a:p>
                      <a:pPr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assign</a:t>
                      </a: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 mem_has_hazard=WB_EN_MEM &amp;&amp; (src1_ID==dest_MEM || (src2_is_valid &amp;&amp; src2_ID==dest_MEM));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572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030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6244" y="3152371"/>
            <a:ext cx="4709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Fig 2.20 Khối phát hiện xung đột</a:t>
            </a:r>
            <a:endParaRPr lang="vi-VN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6244" y="221834"/>
            <a:ext cx="11052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Khối chuyển tiếp dữ liệu</a:t>
            </a:r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972585" y="734861"/>
            <a:ext cx="3258524" cy="2366148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572255"/>
              </p:ext>
            </p:extLst>
          </p:nvPr>
        </p:nvGraphicFramePr>
        <p:xfrm>
          <a:off x="5226075" y="76059"/>
          <a:ext cx="6956073" cy="6748809"/>
        </p:xfrm>
        <a:graphic>
          <a:graphicData uri="http://schemas.openxmlformats.org/drawingml/2006/table">
            <a:tbl>
              <a:tblPr firstRow="1" firstCol="1" bandRow="1"/>
              <a:tblGrid>
                <a:gridCol w="6956073">
                  <a:extLst>
                    <a:ext uri="{9D8B030D-6E8A-4147-A177-3AD203B41FA5}">
                      <a16:colId xmlns:a16="http://schemas.microsoft.com/office/drawing/2014/main" val="945870685"/>
                    </a:ext>
                  </a:extLst>
                </a:gridCol>
              </a:tblGrid>
              <a:tr h="6748809">
                <a:tc>
                  <a:txBody>
                    <a:bodyPr/>
                    <a:lstStyle/>
                    <a:p>
                      <a:pPr algn="just">
                        <a:lnSpc>
                          <a:spcPts val="15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smtClean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always</a:t>
                      </a:r>
                      <a:r>
                        <a:rPr lang="en-US" sz="2000" kern="1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 </a:t>
                      </a: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@*</a:t>
                      </a:r>
                    </a:p>
                    <a:p>
                      <a:pPr algn="just">
                        <a:lnSpc>
                          <a:spcPts val="15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begin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ngsana New"/>
                      </a:endParaRPr>
                    </a:p>
                    <a:p>
                      <a:pPr algn="just">
                        <a:lnSpc>
                          <a:spcPts val="15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	</a:t>
                      </a:r>
                      <a:r>
                        <a:rPr lang="en-US" sz="2000" kern="10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//Mac dinh =0, neu co forwarding cac gia tri nay se thay doi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ngsana New"/>
                      </a:endParaRPr>
                    </a:p>
                    <a:p>
                      <a:pPr algn="just">
                        <a:lnSpc>
                          <a:spcPts val="15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	{val1_sel, val2_sel, ST_val_sel} &lt;= </a:t>
                      </a: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0</a:t>
                      </a:r>
                      <a:r>
                        <a:rPr lang="en-US" sz="2000" kern="1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;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ngsana New"/>
                      </a:endParaRPr>
                    </a:p>
                    <a:p>
                      <a:pPr algn="just">
                        <a:lnSpc>
                          <a:spcPts val="15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	</a:t>
                      </a:r>
                      <a:r>
                        <a:rPr lang="en-US" sz="2000" kern="10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//Chon du lieu chuyen tiep ghi vao memory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ngsana New"/>
                      </a:endParaRPr>
                    </a:p>
                    <a:p>
                      <a:pPr algn="just">
                        <a:lnSpc>
                          <a:spcPts val="15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	</a:t>
                      </a:r>
                      <a:r>
                        <a:rPr lang="en-US" sz="2000" kern="10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if</a:t>
                      </a: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(WB_EN_MEM &amp;&amp; ST_src_EX==dest_MEM)</a:t>
                      </a:r>
                    </a:p>
                    <a:p>
                      <a:pPr algn="just">
                        <a:lnSpc>
                          <a:spcPts val="15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		ST_val_sel&lt;=2'd1;</a:t>
                      </a:r>
                    </a:p>
                    <a:p>
                      <a:pPr algn="just">
                        <a:lnSpc>
                          <a:spcPts val="15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	</a:t>
                      </a:r>
                      <a:r>
                        <a:rPr lang="en-US" sz="2000" kern="10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else</a:t>
                      </a: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 </a:t>
                      </a:r>
                      <a:r>
                        <a:rPr lang="en-US" sz="2000" kern="10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if</a:t>
                      </a: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(WB_EN_WB &amp;&amp; ST_src_EX==dest_WB)</a:t>
                      </a:r>
                    </a:p>
                    <a:p>
                      <a:pPr algn="just">
                        <a:lnSpc>
                          <a:spcPts val="15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		ST_val_sel&lt;=</a:t>
                      </a: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2'd2</a:t>
                      </a:r>
                      <a:r>
                        <a:rPr lang="en-US" sz="2000" kern="1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;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ngsana New"/>
                      </a:endParaRPr>
                    </a:p>
                    <a:p>
                      <a:pPr algn="just">
                        <a:lnSpc>
                          <a:spcPts val="15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	</a:t>
                      </a:r>
                      <a:r>
                        <a:rPr lang="en-US" sz="2000" kern="10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//Chon du lieu chuyen tiep cho toan hang thu nhat vao ALU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ngsana New"/>
                      </a:endParaRPr>
                    </a:p>
                    <a:p>
                      <a:pPr algn="just">
                        <a:lnSpc>
                          <a:spcPts val="15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	</a:t>
                      </a:r>
                      <a:r>
                        <a:rPr lang="en-US" sz="2000" kern="10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if</a:t>
                      </a: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(WB_EN_MEM &amp;&amp; src1_EX==dest_MEM)</a:t>
                      </a:r>
                    </a:p>
                    <a:p>
                      <a:pPr algn="just">
                        <a:lnSpc>
                          <a:spcPts val="15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		val1_sel&lt;=2'd1;</a:t>
                      </a:r>
                    </a:p>
                    <a:p>
                      <a:pPr algn="just">
                        <a:lnSpc>
                          <a:spcPts val="15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	</a:t>
                      </a:r>
                      <a:r>
                        <a:rPr lang="en-US" sz="2000" kern="10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else if</a:t>
                      </a: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(WB_EN_WB &amp;&amp; src1_EX==dest_WB)</a:t>
                      </a:r>
                    </a:p>
                    <a:p>
                      <a:pPr algn="just">
                        <a:lnSpc>
                          <a:spcPts val="15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		val1_sel&lt;=</a:t>
                      </a: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2'd2</a:t>
                      </a:r>
                      <a:r>
                        <a:rPr lang="en-US" sz="2000" kern="1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;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ngsana New"/>
                      </a:endParaRPr>
                    </a:p>
                    <a:p>
                      <a:pPr algn="just">
                        <a:lnSpc>
                          <a:spcPts val="15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	</a:t>
                      </a:r>
                      <a:r>
                        <a:rPr lang="en-US" sz="2000" kern="10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//Chon du lieu chuyen tiep cho toan hang thu hai vao ALU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ngsana New"/>
                      </a:endParaRPr>
                    </a:p>
                    <a:p>
                      <a:pPr algn="just">
                        <a:lnSpc>
                          <a:spcPts val="15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	</a:t>
                      </a:r>
                      <a:r>
                        <a:rPr lang="en-US" sz="2000" kern="10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if</a:t>
                      </a: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(WB_EN_MEM &amp;&amp; src2_EX == dest_MEM)</a:t>
                      </a:r>
                    </a:p>
                    <a:p>
                      <a:pPr algn="just">
                        <a:lnSpc>
                          <a:spcPts val="15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		val2_sel &lt;= 2'd1;</a:t>
                      </a:r>
                    </a:p>
                    <a:p>
                      <a:pPr algn="just">
                        <a:lnSpc>
                          <a:spcPts val="15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	</a:t>
                      </a:r>
                      <a:r>
                        <a:rPr lang="en-US" sz="2000" kern="10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else if</a:t>
                      </a: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(WB_EN_WB &amp;&amp; src2_EX == dest_WB)</a:t>
                      </a:r>
                    </a:p>
                    <a:p>
                      <a:pPr algn="just">
                        <a:lnSpc>
                          <a:spcPts val="15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		val2_sel &lt;= 2'd2;</a:t>
                      </a:r>
                    </a:p>
                    <a:p>
                      <a:pPr algn="just">
                        <a:lnSpc>
                          <a:spcPts val="15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smtClean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end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ngsana New"/>
                      </a:endParaRPr>
                    </a:p>
                  </a:txBody>
                  <a:tcPr marL="33112" marR="3311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6594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61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Nội Dung</a:t>
            </a:r>
            <a:endParaRPr lang="en-US" sz="4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400050" indent="-400050">
              <a:buAutoNum type="romanUcPeriod"/>
            </a:pPr>
            <a:r>
              <a:rPr lang="en-US" sz="36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Giới thiệu kiến trúc MIPS </a:t>
            </a:r>
          </a:p>
          <a:p>
            <a:pPr marL="400050" indent="-400050">
              <a:buAutoNum type="romanUcPeriod"/>
            </a:pPr>
            <a:r>
              <a:rPr lang="vi-VN" sz="36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Thiết kế bộ xử lí </a:t>
            </a:r>
            <a:r>
              <a:rPr lang="en-US" sz="36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MIPS</a:t>
            </a:r>
            <a:r>
              <a:rPr lang="vi-VN" sz="36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32 bits pipeline</a:t>
            </a:r>
            <a:endParaRPr lang="en-US" sz="36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00050" indent="-400050">
              <a:buAutoNum type="romanUcPeriod"/>
            </a:pPr>
            <a:r>
              <a:rPr lang="en-US" sz="36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Mô phỏng và triển khai trên kit FPGA DE2</a:t>
            </a:r>
            <a:endParaRPr lang="en-US" sz="36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00050" indent="-400050">
              <a:buAutoNum type="romanUcPeriod"/>
            </a:pPr>
            <a:r>
              <a:rPr lang="en-US" sz="36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 luận</a:t>
            </a:r>
            <a:endParaRPr lang="en-US" sz="3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91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958" y="253206"/>
            <a:ext cx="11535032" cy="1456267"/>
          </a:xfrm>
        </p:spPr>
        <p:txBody>
          <a:bodyPr anchor="t">
            <a:normAutofit/>
          </a:bodyPr>
          <a:lstStyle/>
          <a:p>
            <a:r>
              <a:rPr lang="en-US" sz="4400" cap="none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III. </a:t>
            </a:r>
            <a:r>
              <a:rPr lang="vi-VN" sz="4400" cap="none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Mô </a:t>
            </a:r>
            <a:r>
              <a:rPr lang="vi-VN" sz="4400" cap="none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phỏng và triển khai trên kit FPGA DE2</a:t>
            </a:r>
            <a:endParaRPr lang="en-US" sz="4400" cap="none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958" y="1087395"/>
            <a:ext cx="11535032" cy="585710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Chương trình 1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sz="24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326217"/>
              </p:ext>
            </p:extLst>
          </p:nvPr>
        </p:nvGraphicFramePr>
        <p:xfrm>
          <a:off x="404315" y="1709472"/>
          <a:ext cx="3795481" cy="3738493"/>
        </p:xfrm>
        <a:graphic>
          <a:graphicData uri="http://schemas.openxmlformats.org/drawingml/2006/table">
            <a:tbl>
              <a:tblPr firstRow="1" firstCol="1" bandRow="1"/>
              <a:tblGrid>
                <a:gridCol w="554980">
                  <a:extLst>
                    <a:ext uri="{9D8B030D-6E8A-4147-A177-3AD203B41FA5}">
                      <a16:colId xmlns:a16="http://schemas.microsoft.com/office/drawing/2014/main" val="1770862715"/>
                    </a:ext>
                  </a:extLst>
                </a:gridCol>
                <a:gridCol w="1030974">
                  <a:extLst>
                    <a:ext uri="{9D8B030D-6E8A-4147-A177-3AD203B41FA5}">
                      <a16:colId xmlns:a16="http://schemas.microsoft.com/office/drawing/2014/main" val="3344972205"/>
                    </a:ext>
                  </a:extLst>
                </a:gridCol>
                <a:gridCol w="2209527">
                  <a:extLst>
                    <a:ext uri="{9D8B030D-6E8A-4147-A177-3AD203B41FA5}">
                      <a16:colId xmlns:a16="http://schemas.microsoft.com/office/drawing/2014/main" val="255307931"/>
                    </a:ext>
                  </a:extLst>
                </a:gridCol>
              </a:tblGrid>
              <a:tr h="450632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TT</a:t>
                      </a:r>
                    </a:p>
                  </a:txBody>
                  <a:tcPr marL="112243" marR="11224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Địa chỉ</a:t>
                      </a:r>
                    </a:p>
                  </a:txBody>
                  <a:tcPr marL="112243" marR="11224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Lệnh</a:t>
                      </a:r>
                    </a:p>
                  </a:txBody>
                  <a:tcPr marL="112243" marR="11224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9732110"/>
                  </a:ext>
                </a:extLst>
              </a:tr>
              <a:tr h="3287861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1</a:t>
                      </a:r>
                    </a:p>
                    <a:p>
                      <a:pPr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2</a:t>
                      </a:r>
                    </a:p>
                    <a:p>
                      <a:pPr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3</a:t>
                      </a:r>
                    </a:p>
                    <a:p>
                      <a:pPr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4</a:t>
                      </a:r>
                    </a:p>
                    <a:p>
                      <a:pPr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5</a:t>
                      </a:r>
                    </a:p>
                    <a:p>
                      <a:pPr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6</a:t>
                      </a:r>
                    </a:p>
                  </a:txBody>
                  <a:tcPr marL="112243" marR="11224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0</a:t>
                      </a:r>
                    </a:p>
                    <a:p>
                      <a:pPr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4</a:t>
                      </a:r>
                    </a:p>
                    <a:p>
                      <a:pPr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8</a:t>
                      </a:r>
                    </a:p>
                    <a:p>
                      <a:pPr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12</a:t>
                      </a:r>
                    </a:p>
                    <a:p>
                      <a:pPr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16</a:t>
                      </a:r>
                    </a:p>
                    <a:p>
                      <a:pPr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20</a:t>
                      </a:r>
                    </a:p>
                  </a:txBody>
                  <a:tcPr marL="112243" marR="11224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addi $5, $0, 105</a:t>
                      </a:r>
                    </a:p>
                    <a:p>
                      <a:pPr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addi $6, $0, 106</a:t>
                      </a:r>
                    </a:p>
                    <a:p>
                      <a:pPr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add $1, $5, $6</a:t>
                      </a:r>
                    </a:p>
                    <a:p>
                      <a:pPr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and $2, $1, $5</a:t>
                      </a:r>
                    </a:p>
                    <a:p>
                      <a:pPr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or $3, $1, $6</a:t>
                      </a:r>
                    </a:p>
                    <a:p>
                      <a:pPr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sub $4, $6, $5</a:t>
                      </a:r>
                    </a:p>
                  </a:txBody>
                  <a:tcPr marL="112243" marR="11224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131772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5234609" y="1709472"/>
                <a:ext cx="6096000" cy="230832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40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Xung </a:t>
                </a:r>
                <a:r>
                  <a:rPr lang="vi-VN" sz="240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đột </a:t>
                </a:r>
                <a:r>
                  <a:rPr lang="vi-VN" sz="2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dữ liệu xảy ra giữa lệnh 1 và 3 (do $5), lệnh 2 và 3 (do $6), lệnh 3 và 4, 3 và 5 (do </a:t>
                </a:r>
                <a:r>
                  <a:rPr lang="vi-VN" sz="2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$</a:t>
                </a:r>
                <a:r>
                  <a:rPr lang="vi-VN" sz="240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1)</a:t>
                </a:r>
                <a:endParaRPr lang="en-US" sz="240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vi-VN" sz="240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Theo </a:t>
                </a:r>
                <a:r>
                  <a:rPr lang="vi-VN" sz="2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tính toán giá trị 4 thanh ghi $1, $2, $3, $4 lần lượt là: </a:t>
                </a:r>
                <a:r>
                  <a:rPr lang="vi-VN" sz="2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211 </a:t>
                </a:r>
                <a:r>
                  <a:rPr lang="vi-VN" sz="240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ngsana New"/>
                          </a:rPr>
                          <m:t>D</m:t>
                        </m:r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ngsana New"/>
                          </a:rPr>
                          <m:t>3</m:t>
                        </m:r>
                      </m:e>
                      <m:sub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ngsana New"/>
                          </a:rPr>
                          <m:t>16</m:t>
                        </m:r>
                      </m:sub>
                    </m:sSub>
                  </m:oMath>
                </a14:m>
                <a:r>
                  <a:rPr lang="vi-VN" sz="240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), </a:t>
                </a:r>
                <a:r>
                  <a:rPr lang="vi-VN" sz="2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65 </a:t>
                </a:r>
                <a:r>
                  <a:rPr lang="en-US" sz="240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41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ngsana New"/>
                          </a:rPr>
                          <m:t>16</m:t>
                        </m:r>
                      </m:sub>
                    </m:sSub>
                  </m:oMath>
                </a14:m>
                <a:r>
                  <a:rPr lang="vi-VN" sz="240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), </a:t>
                </a:r>
                <a:r>
                  <a:rPr lang="vi-VN" sz="2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251 </a:t>
                </a:r>
                <a:r>
                  <a:rPr lang="vi-VN" sz="240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ngsana New"/>
                          </a:rPr>
                          <m:t>FB</m:t>
                        </m:r>
                      </m:e>
                      <m:sub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ngsana New"/>
                          </a:rPr>
                          <m:t>16</m:t>
                        </m:r>
                      </m:sub>
                    </m:sSub>
                  </m:oMath>
                </a14:m>
                <a:r>
                  <a:rPr lang="vi-VN" sz="240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), </a:t>
                </a:r>
                <a:r>
                  <a:rPr lang="vi-VN" sz="2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 </a:t>
                </a:r>
                <a:r>
                  <a:rPr lang="vi-VN" sz="240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01</m:t>
                        </m:r>
                      </m:e>
                      <m:sub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ngsana New"/>
                          </a:rPr>
                          <m:t>16</m:t>
                        </m:r>
                      </m:sub>
                    </m:sSub>
                  </m:oMath>
                </a14:m>
                <a:r>
                  <a:rPr lang="vi-VN" sz="240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)</a:t>
                </a:r>
                <a:endParaRPr lang="en-US" sz="24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609" y="1709472"/>
                <a:ext cx="6096000" cy="2308324"/>
              </a:xfrm>
              <a:prstGeom prst="rect">
                <a:avLst/>
              </a:prstGeom>
              <a:blipFill>
                <a:blip r:embed="rId2"/>
                <a:stretch>
                  <a:fillRect l="-1400" t="-2111" r="-2800" b="-4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154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958" y="106017"/>
            <a:ext cx="11535032" cy="6838480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 không dùng chuyển tiếp dữ liệu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sz="24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92537" y="3063592"/>
            <a:ext cx="106547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 3.1 Kết quả mô phỏng chương trình 1 (không dung chuyển tiếp dữ liệu)</a:t>
            </a:r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059" y="673707"/>
            <a:ext cx="9348935" cy="2308031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-79514" y="3551940"/>
            <a:ext cx="1233777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vi-VN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Lệnh </a:t>
            </a:r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đầu tiên được truy cập tại địa chỉ 0, và sau 5 chu kì clk cho ra kết quả thanh ghi $5=105. Điều tương tự xảy ra với </a:t>
            </a:r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lệnh </a:t>
            </a:r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vi-VN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Tại </a:t>
            </a:r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clk 4, xung đột được </a:t>
            </a:r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 </a:t>
            </a:r>
            <a:r>
              <a:rPr lang="vi-VN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hiện, lệnh </a:t>
            </a:r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 </a:t>
            </a:r>
            <a:r>
              <a:rPr lang="vi-VN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phải </a:t>
            </a:r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đợi 2 chu kì </a:t>
            </a:r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Lệnh 2 và 3 </a:t>
            </a:r>
            <a:r>
              <a:rPr lang="vi-VN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 </a:t>
            </a:r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còn xung đột nữa do ở clk 6 giá trị $6 </a:t>
            </a:r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đã </a:t>
            </a:r>
            <a:r>
              <a:rPr lang="vi-VN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cập </a:t>
            </a:r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nhật ở WB </a:t>
            </a:r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Stage </a:t>
            </a:r>
            <a:r>
              <a:rPr lang="vi-VN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lệnh </a:t>
            </a:r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 </a:t>
            </a:r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trước </a:t>
            </a:r>
            <a:r>
              <a:rPr lang="vi-VN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 </a:t>
            </a:r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Stage </a:t>
            </a:r>
            <a:r>
              <a:rPr lang="vi-VN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lệnh 3</a:t>
            </a:r>
            <a:endParaRPr lang="en-US" sz="24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vi-VN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Giữa </a:t>
            </a:r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lệnh 3 và 4 xảy ra xung đột</a:t>
            </a:r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vi-VN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lệnh </a:t>
            </a:r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 phải đợi 2 chu kì</a:t>
            </a:r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</a:t>
            </a:r>
            <a:r>
              <a:rPr lang="vi-VN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ới </a:t>
            </a:r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lí do tương tự trên thì trên thực tế không còn </a:t>
            </a:r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xung </a:t>
            </a:r>
            <a:r>
              <a:rPr lang="vi-VN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đột</a:t>
            </a:r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giữa lệnh 3 và 5</a:t>
            </a:r>
            <a:r>
              <a:rPr lang="vi-VN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nữa</a:t>
            </a:r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vi-VN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 </a:t>
            </a:r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lệnh 5 và 6 được thực hiện một các bình thường, kết quả ra đúng như </a:t>
            </a:r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 </a:t>
            </a:r>
            <a:r>
              <a:rPr lang="vi-VN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endParaRPr lang="vi-VN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28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958" y="106017"/>
            <a:ext cx="11535032" cy="6838480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 không dùng chuyển tiếp dữ liệu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sz="24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92537" y="3063592"/>
            <a:ext cx="106547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 3.1 Kết quả mô phỏng chương trình 1 (không dùng chuyển tiếp dữ liệu)</a:t>
            </a:r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059" y="673707"/>
            <a:ext cx="9348935" cy="2308031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4064024" y="4100651"/>
                <a:ext cx="3223768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PI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tb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C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I</m:t>
                          </m:r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14</m:t>
                          </m:r>
                        </m:num>
                        <m:den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≈2.33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24" y="4100651"/>
                <a:ext cx="3223768" cy="7861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957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958" y="106017"/>
            <a:ext cx="11535032" cy="6838480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 dùng chuyển tiếp dữ liệu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sz="24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92537" y="3063592"/>
            <a:ext cx="106547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 3.2 Kết quả mô phỏng chương trình 1 (dùng chuyển tiếp dữ liệu)</a:t>
            </a:r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4152696" y="5113332"/>
                <a:ext cx="3223768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PI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tb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C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I</m:t>
                          </m:r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1.67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696" y="5113332"/>
                <a:ext cx="3223768" cy="7861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036" y="569546"/>
            <a:ext cx="8402184" cy="2494046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240958" y="3933445"/>
            <a:ext cx="116547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Hiệu </a:t>
            </a:r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 được cải thiện đáng kể khi các lệnh có xung đột không phải đợi mà có thể thực hiện bình thường như pipeline </a:t>
            </a:r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lí </a:t>
            </a:r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tưởng</a:t>
            </a:r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89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2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958" y="106017"/>
            <a:ext cx="11535032" cy="2001079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 khai trên kit FPGA DE2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sz="24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0958" y="4639417"/>
            <a:ext cx="126240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 3.3 </a:t>
            </a:r>
            <a:r>
              <a:rPr lang="vi-VN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 </a:t>
            </a:r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 triền khai bộ xử lí MIPS 32 bits pipeline trên kit DE2 (chương trình 1)</a:t>
            </a:r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417" y="590551"/>
            <a:ext cx="6702114" cy="402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77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958" y="172278"/>
            <a:ext cx="11535032" cy="6772219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Chương trình 2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sz="24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5033656" y="782402"/>
                <a:ext cx="6096000" cy="230832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X</a:t>
                </a:r>
                <a:r>
                  <a:rPr lang="vi-VN" sz="240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ung </a:t>
                </a:r>
                <a:r>
                  <a:rPr lang="vi-VN" sz="2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đột dữ liệu giữa lệnh 2,3 với lệnh 4 (do $3, $4), lệnh 4 với lệnh 5 (do </a:t>
                </a:r>
                <a:r>
                  <a:rPr lang="vi-VN" sz="2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$</a:t>
                </a:r>
                <a:r>
                  <a:rPr lang="vi-VN" sz="240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1)</a:t>
                </a:r>
                <a:endParaRPr lang="en-US" sz="240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X</a:t>
                </a:r>
                <a:r>
                  <a:rPr lang="vi-VN" sz="240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ung </a:t>
                </a:r>
                <a:r>
                  <a:rPr lang="vi-VN" sz="2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đột điều khiển giữa lệnh 5 với lệnh 6 (do </a:t>
                </a:r>
                <a:r>
                  <a:rPr lang="vi-VN" sz="2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$</a:t>
                </a:r>
                <a:r>
                  <a:rPr lang="vi-VN" sz="240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1)</a:t>
                </a:r>
                <a:endParaRPr lang="en-US" sz="240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vi-VN" sz="240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Theo </a:t>
                </a:r>
                <a:r>
                  <a:rPr lang="vi-VN" sz="2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tính toán giá trị cuối cùng của $1 là </a:t>
                </a:r>
                <a:r>
                  <a:rPr lang="vi-VN" sz="24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1039 </a:t>
                </a:r>
                <a:r>
                  <a:rPr lang="vi-VN" sz="240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ngsana New"/>
                          </a:rPr>
                          <m:t>40</m:t>
                        </m:r>
                        <m:r>
                          <m:rPr>
                            <m:sty m:val="p"/>
                          </m:rPr>
                          <a:rPr lang="en-US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ngsana New"/>
                          </a:rPr>
                          <m:t>F</m:t>
                        </m:r>
                      </m:e>
                      <m:sub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ngsana New"/>
                          </a:rPr>
                          <m:t>16</m:t>
                        </m:r>
                      </m:sub>
                    </m:sSub>
                  </m:oMath>
                </a14:m>
                <a:r>
                  <a:rPr lang="vi-VN" sz="240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).</a:t>
                </a:r>
                <a:endParaRPr lang="en-US" sz="24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656" y="782402"/>
                <a:ext cx="6096000" cy="2308324"/>
              </a:xfrm>
              <a:prstGeom prst="rect">
                <a:avLst/>
              </a:prstGeom>
              <a:blipFill>
                <a:blip r:embed="rId2"/>
                <a:stretch>
                  <a:fillRect l="-1400" t="-2111" r="-2700" b="-4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026530"/>
              </p:ext>
            </p:extLst>
          </p:nvPr>
        </p:nvGraphicFramePr>
        <p:xfrm>
          <a:off x="657888" y="782402"/>
          <a:ext cx="3729435" cy="3689679"/>
        </p:xfrm>
        <a:graphic>
          <a:graphicData uri="http://schemas.openxmlformats.org/drawingml/2006/table">
            <a:tbl>
              <a:tblPr firstRow="1" firstCol="1" bandRow="1"/>
              <a:tblGrid>
                <a:gridCol w="544859">
                  <a:extLst>
                    <a:ext uri="{9D8B030D-6E8A-4147-A177-3AD203B41FA5}">
                      <a16:colId xmlns:a16="http://schemas.microsoft.com/office/drawing/2014/main" val="4069599796"/>
                    </a:ext>
                  </a:extLst>
                </a:gridCol>
                <a:gridCol w="1013153">
                  <a:extLst>
                    <a:ext uri="{9D8B030D-6E8A-4147-A177-3AD203B41FA5}">
                      <a16:colId xmlns:a16="http://schemas.microsoft.com/office/drawing/2014/main" val="3006576606"/>
                    </a:ext>
                  </a:extLst>
                </a:gridCol>
                <a:gridCol w="2171423">
                  <a:extLst>
                    <a:ext uri="{9D8B030D-6E8A-4147-A177-3AD203B41FA5}">
                      <a16:colId xmlns:a16="http://schemas.microsoft.com/office/drawing/2014/main" val="3211671414"/>
                    </a:ext>
                  </a:extLst>
                </a:gridCol>
              </a:tblGrid>
              <a:tr h="309833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TT</a:t>
                      </a:r>
                    </a:p>
                  </a:txBody>
                  <a:tcPr marL="96152" marR="96152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Địa chỉ</a:t>
                      </a:r>
                    </a:p>
                  </a:txBody>
                  <a:tcPr marL="96152" marR="96152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Lệnh</a:t>
                      </a:r>
                    </a:p>
                  </a:txBody>
                  <a:tcPr marL="96152" marR="96152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0516546"/>
                  </a:ext>
                </a:extLst>
              </a:tr>
              <a:tr h="3360495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1</a:t>
                      </a:r>
                    </a:p>
                    <a:p>
                      <a:pPr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2</a:t>
                      </a:r>
                    </a:p>
                    <a:p>
                      <a:pPr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3</a:t>
                      </a:r>
                    </a:p>
                    <a:p>
                      <a:pPr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4</a:t>
                      </a:r>
                    </a:p>
                    <a:p>
                      <a:pPr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5</a:t>
                      </a:r>
                    </a:p>
                    <a:p>
                      <a:pPr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6</a:t>
                      </a:r>
                    </a:p>
                    <a:p>
                      <a:pPr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7</a:t>
                      </a:r>
                    </a:p>
                  </a:txBody>
                  <a:tcPr marL="96152" marR="96152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0</a:t>
                      </a:r>
                    </a:p>
                    <a:p>
                      <a:pPr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4</a:t>
                      </a:r>
                    </a:p>
                    <a:p>
                      <a:pPr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8</a:t>
                      </a:r>
                    </a:p>
                    <a:p>
                      <a:pPr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12 </a:t>
                      </a:r>
                    </a:p>
                    <a:p>
                      <a:pPr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16 (L1)</a:t>
                      </a:r>
                    </a:p>
                    <a:p>
                      <a:pPr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20</a:t>
                      </a:r>
                    </a:p>
                    <a:p>
                      <a:pPr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24</a:t>
                      </a:r>
                    </a:p>
                  </a:txBody>
                  <a:tcPr marL="96152" marR="96152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addi $2, $0, 1039</a:t>
                      </a:r>
                    </a:p>
                    <a:p>
                      <a:pPr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addi $3, $0, 103</a:t>
                      </a:r>
                    </a:p>
                    <a:p>
                      <a:pPr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addi $4, $0, 104</a:t>
                      </a:r>
                    </a:p>
                    <a:p>
                      <a:pPr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add $1, $3, $4</a:t>
                      </a:r>
                    </a:p>
                    <a:p>
                      <a:pPr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add $1, $1, $4</a:t>
                      </a:r>
                    </a:p>
                    <a:p>
                      <a:pPr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bne $1, $2, L1</a:t>
                      </a:r>
                    </a:p>
                    <a:p>
                      <a:pPr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/>
                        </a:rPr>
                        <a:t>sw $1, 0($0)</a:t>
                      </a:r>
                    </a:p>
                  </a:txBody>
                  <a:tcPr marL="96152" marR="96152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590339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193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958" y="172278"/>
            <a:ext cx="11535032" cy="1868557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 quả mô phỏng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sz="24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698044" y="684737"/>
            <a:ext cx="10982353" cy="162114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23662" y="2356672"/>
            <a:ext cx="61311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 3.4 Kết quả mô phỏng chương trình 2</a:t>
            </a:r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13698" y="2857934"/>
            <a:ext cx="1195104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 giá trị $2, $3, $4 được tính toán một cách bình thường. Khi vào vòng lặp, giá trị của $1 được ộng với $4 đến khi nào bằng $2 </a:t>
            </a:r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 </a:t>
            </a:r>
            <a:r>
              <a:rPr lang="vi-VN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1039</a:t>
            </a:r>
            <a:endParaRPr lang="en-US" sz="24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Ở </a:t>
            </a:r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đây có sự xung đột điều khiển do $1 trong vòng lặp, tuy nhiên không thể chuyển tiếp dữ liệu từ thanh ghi EX-MEM của lệnh 5 đến EX Stage ở lệnh 6 vì ở lệnh 6 cần xác định địa chỉ lệnh tiếp theo ngay ở IF Stage, vì vậy vẫn phải đợi 2 </a:t>
            </a:r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 </a:t>
            </a:r>
            <a:r>
              <a:rPr lang="vi-VN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kì</a:t>
            </a:r>
            <a:endParaRPr lang="en-US" sz="24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Sau </a:t>
            </a:r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 thoát khỏi vòng lặp, giá trị $1 được ghi vào memory tại địa </a:t>
            </a:r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chỉ </a:t>
            </a:r>
            <a:r>
              <a:rPr lang="vi-VN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  <a:endParaRPr lang="en-US" sz="24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4249555" y="5464596"/>
                <a:ext cx="3223768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PI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tb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C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I</m:t>
                          </m:r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48</m:t>
                          </m:r>
                        </m:num>
                        <m:den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21</m:t>
                          </m:r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≈2.29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9555" y="5464596"/>
                <a:ext cx="3223768" cy="7838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382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2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958" y="172278"/>
            <a:ext cx="11535032" cy="1868557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 khai trên kit </a:t>
            </a:r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FPGA </a:t>
            </a:r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DE2</a:t>
            </a:r>
            <a:endParaRPr lang="en-US" sz="24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sz="24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6565" y="5226504"/>
            <a:ext cx="11951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 3.5 </a:t>
            </a:r>
            <a:r>
              <a:rPr lang="vi-VN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 </a:t>
            </a:r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 triền khai bộ xử lí MIPS 32 bits pipeline trên kit DE2 (chương trình 2)</a:t>
            </a:r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714" y="600161"/>
            <a:ext cx="6216025" cy="450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4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958" y="253206"/>
            <a:ext cx="10914722" cy="5739821"/>
          </a:xfrm>
        </p:spPr>
        <p:txBody>
          <a:bodyPr anchor="t">
            <a:normAutofit/>
          </a:bodyPr>
          <a:lstStyle/>
          <a:p>
            <a:r>
              <a:rPr lang="en-US" sz="4400" cap="none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IV. Kết luận</a:t>
            </a:r>
            <a:br>
              <a:rPr lang="en-US" sz="4400" cap="none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4400" cap="none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US" sz="4400" cap="none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4400" cap="none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958" y="1087395"/>
            <a:ext cx="11535032" cy="5857102"/>
          </a:xfrm>
        </p:spPr>
        <p:txBody>
          <a:bodyPr anchor="t">
            <a:normAutofit/>
          </a:bodyPr>
          <a:lstStyle/>
          <a:p>
            <a:pPr>
              <a:buFontTx/>
              <a:buChar char="-"/>
            </a:pPr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 xử lí MIPS 32 bits pipeline đã hoạt động đúng theo lý thuyết</a:t>
            </a:r>
            <a:endParaRPr lang="en-US" sz="24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Tx/>
              <a:buChar char="-"/>
            </a:pPr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Chưa thiết kế được chuyển tiếp dữ liệu để giải quyết xung đột điều khiển</a:t>
            </a:r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Tx/>
              <a:buChar char="-"/>
            </a:pPr>
            <a:endParaRPr lang="en-US" sz="24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sz="24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23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1673" y="1697223"/>
            <a:ext cx="7049526" cy="36491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Thanks for listening!</a:t>
            </a:r>
            <a:endParaRPr lang="en-US" sz="4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7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958" y="115215"/>
            <a:ext cx="10131425" cy="834189"/>
          </a:xfrm>
        </p:spPr>
        <p:txBody>
          <a:bodyPr anchor="t">
            <a:normAutofit/>
          </a:bodyPr>
          <a:lstStyle/>
          <a:p>
            <a:r>
              <a:rPr lang="en-US" sz="4400" cap="none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I. Giới thiệu kiến trúc MIPS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958" y="949404"/>
            <a:ext cx="11951043" cy="1801579"/>
          </a:xfrm>
        </p:spPr>
        <p:txBody>
          <a:bodyPr anchor="t">
            <a:normAutofit/>
          </a:bodyPr>
          <a:lstStyle/>
          <a:p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MIPS (Microprocessor without Interlocked Pipeline Stage) là một kiến trúc vi xử lý được phát triển bởi hãng MIPS </a:t>
            </a:r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Technologies </a:t>
            </a:r>
            <a:endParaRPr lang="en-US" sz="24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 xử lí MIPS đầu tiên được nghiên cứu vào năm 1981 với mục đích cơ bản là nhằm tăng đột xuất hiệu năng thông </a:t>
            </a:r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 </a:t>
            </a:r>
            <a:r>
              <a:rPr lang="vi-VN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pileline instructions</a:t>
            </a:r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32" y="2628899"/>
            <a:ext cx="6324678" cy="406219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29796" y="3775474"/>
            <a:ext cx="33486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Fig 1.1 Tổ chức máy tính MIPS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46862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3085" y="0"/>
            <a:ext cx="11003691" cy="6734432"/>
          </a:xfrm>
        </p:spPr>
        <p:txBody>
          <a:bodyPr anchor="t">
            <a:noAutofit/>
          </a:bodyPr>
          <a:lstStyle/>
          <a:p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32 thanh ghi 32 bits trong MIPS</a:t>
            </a:r>
          </a:p>
          <a:p>
            <a:pPr marL="0" indent="0">
              <a:buNone/>
            </a:pPr>
            <a:endParaRPr lang="en-US" sz="24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Tx/>
              <a:buChar char="-"/>
            </a:pPr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sz="24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</a:p>
          <a:p>
            <a:pPr marL="0" indent="0">
              <a:buNone/>
            </a:pPr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24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345" y="847735"/>
            <a:ext cx="6735115" cy="46679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986560" y="5663368"/>
            <a:ext cx="4812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Fig 1.2 Các thanh ghi trong MIPS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94995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3085" y="0"/>
            <a:ext cx="11003691" cy="6734432"/>
          </a:xfrm>
        </p:spPr>
        <p:txBody>
          <a:bodyPr anchor="t">
            <a:noAutofit/>
          </a:bodyPr>
          <a:lstStyle/>
          <a:p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MIPS ISA (Instruction Set Architecture)</a:t>
            </a:r>
          </a:p>
          <a:p>
            <a:pPr marL="0" indent="0">
              <a:buNone/>
            </a:pPr>
            <a:endParaRPr lang="en-US" sz="24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Tx/>
              <a:buChar char="-"/>
            </a:pPr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sz="24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</a:p>
          <a:p>
            <a:pPr marL="0" indent="0">
              <a:buNone/>
            </a:pPr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24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098823" y="5491090"/>
            <a:ext cx="4488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Fig 1.3 Kiến trúc tập lệnh MIPS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016" y="806676"/>
            <a:ext cx="7464080" cy="455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8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958" y="253206"/>
            <a:ext cx="10914722" cy="1275723"/>
          </a:xfrm>
        </p:spPr>
        <p:txBody>
          <a:bodyPr anchor="t">
            <a:normAutofit/>
          </a:bodyPr>
          <a:lstStyle/>
          <a:p>
            <a:r>
              <a:rPr lang="en-US" sz="4400" cap="none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II. Thiết kế bộ xử lí MIPS 32 bits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957" y="1099751"/>
            <a:ext cx="11890569" cy="2079409"/>
          </a:xfrm>
        </p:spPr>
        <p:txBody>
          <a:bodyPr anchor="t">
            <a:normAutofit/>
          </a:bodyPr>
          <a:lstStyle/>
          <a:p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Thiết kế tổng quan</a:t>
            </a:r>
          </a:p>
          <a:p>
            <a:pPr marL="0" indent="0">
              <a:buNone/>
            </a:pPr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878178" y="2946"/>
            <a:ext cx="5079595" cy="813156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594994" y="2643447"/>
            <a:ext cx="35990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Fig 2.1 </a:t>
            </a:r>
            <a:r>
              <a:rPr lang="vi-VN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Thiết </a:t>
            </a:r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 tổng quan bộ xử </a:t>
            </a:r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lí </a:t>
            </a:r>
            <a:r>
              <a:rPr lang="vi-VN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MIPS </a:t>
            </a:r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32 </a:t>
            </a:r>
            <a:r>
              <a:rPr lang="vi-VN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bits</a:t>
            </a:r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pipeline</a:t>
            </a:r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91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8" y="172996"/>
            <a:ext cx="5622324" cy="1457022"/>
          </a:xfrm>
        </p:spPr>
        <p:txBody>
          <a:bodyPr anchor="t">
            <a:normAutofit/>
          </a:bodyPr>
          <a:lstStyle/>
          <a:p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 lí pipeline</a:t>
            </a:r>
          </a:p>
          <a:p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4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4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sz="24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sz="24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sz="24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23" y="647927"/>
            <a:ext cx="5736833" cy="240812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194712" y="1469838"/>
            <a:ext cx="47615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Fig 2.2 </a:t>
            </a:r>
            <a:r>
              <a:rPr lang="vi-VN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Nguyên </a:t>
            </a:r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lí thực </a:t>
            </a:r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 </a:t>
            </a:r>
            <a:r>
              <a:rPr lang="vi-VN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pipeline</a:t>
            </a:r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7"/>
          <p:cNvPicPr/>
          <p:nvPr/>
        </p:nvPicPr>
        <p:blipFill rotWithShape="1">
          <a:blip r:embed="rId3"/>
          <a:srcRect l="26127" t="39118" r="26414" b="26176"/>
          <a:stretch/>
        </p:blipFill>
        <p:spPr bwMode="auto">
          <a:xfrm>
            <a:off x="418123" y="3751041"/>
            <a:ext cx="6074091" cy="24973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/>
          <p:cNvSpPr/>
          <p:nvPr/>
        </p:nvSpPr>
        <p:spPr>
          <a:xfrm>
            <a:off x="6554893" y="4670239"/>
            <a:ext cx="48817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Fig 2.3 Chương trình gây xung đột pipeline</a:t>
            </a:r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60638" y="3289376"/>
            <a:ext cx="2902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Xung đột pipeline</a:t>
            </a:r>
          </a:p>
        </p:txBody>
      </p:sp>
    </p:spTree>
    <p:extLst>
      <p:ext uri="{BB962C8B-B14F-4D97-AF65-F5344CB8AC3E}">
        <p14:creationId xmlns:p14="http://schemas.microsoft.com/office/powerpoint/2010/main" val="574996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7" y="172995"/>
            <a:ext cx="11673553" cy="6227805"/>
          </a:xfrm>
        </p:spPr>
        <p:txBody>
          <a:bodyPr anchor="t">
            <a:normAutofit/>
          </a:bodyPr>
          <a:lstStyle/>
          <a:p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r>
              <a:rPr lang="vi-VN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loại xung đột: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vi-VN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Xung </a:t>
            </a:r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đột cấu trúc: Tài nguyên (bộ nhớ, tệp thanh ghi) được truy cập cùng lúc ở </a:t>
            </a:r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nhiều </a:t>
            </a:r>
            <a:r>
              <a:rPr lang="vi-VN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stage</a:t>
            </a:r>
            <a:endParaRPr lang="en-US" sz="24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vi-VN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Xung </a:t>
            </a:r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đột dữ liệu: Phụ thuộc dữ liệu giữa các lệnh, lệnh sau cần đợi lệnh trước hoàn thành việc ghi </a:t>
            </a:r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dữ </a:t>
            </a:r>
            <a:r>
              <a:rPr lang="vi-VN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endParaRPr lang="en-US" sz="24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vi-VN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Xung </a:t>
            </a:r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đột điều khiển: Xác định lệnh tiếp theo phụ thuộc vào </a:t>
            </a:r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lệnh </a:t>
            </a:r>
            <a:r>
              <a:rPr lang="vi-VN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trước</a:t>
            </a:r>
            <a:endParaRPr lang="en-US" sz="24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vi-VN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 quyết xung đột</a:t>
            </a:r>
            <a:r>
              <a:rPr lang="vi-VN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en-US" sz="24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vi-VN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Phương </a:t>
            </a:r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pháp dừng và chờ: Chèn các chu kì đợi vào giữa các lệnh có </a:t>
            </a:r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xung </a:t>
            </a:r>
            <a:r>
              <a:rPr lang="vi-VN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đột</a:t>
            </a:r>
            <a:endParaRPr lang="en-US" sz="24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vi-VN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Phương </a:t>
            </a:r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pháp chuyển tiếp dữ liệu: Chuyển dữ liệu đến stage cần sử dụng của lệnh sau ngay khi có kết quả từ lệnh trước</a:t>
            </a:r>
          </a:p>
          <a:p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4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4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sz="24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sz="24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55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7653" y="3330952"/>
            <a:ext cx="3503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Fig 2.4 Bộ nhớ dữ liệu</a:t>
            </a:r>
            <a:endParaRPr lang="vi-VN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2992" y="221834"/>
            <a:ext cx="27518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 nhớ dữ liệu</a:t>
            </a:r>
          </a:p>
          <a:p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4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4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4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4" name="Picture 23"/>
          <p:cNvPicPr/>
          <p:nvPr/>
        </p:nvPicPr>
        <p:blipFill rotWithShape="1">
          <a:blip r:embed="rId3"/>
          <a:srcRect l="28096" r="32216"/>
          <a:stretch/>
        </p:blipFill>
        <p:spPr bwMode="auto">
          <a:xfrm>
            <a:off x="927653" y="847018"/>
            <a:ext cx="3061251" cy="23377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44984"/>
          <a:stretch/>
        </p:blipFill>
        <p:spPr>
          <a:xfrm>
            <a:off x="6920222" y="847018"/>
            <a:ext cx="4627063" cy="233776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787245" y="3268822"/>
            <a:ext cx="3503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Fig 2.5 Bộ nhớ lệnh</a:t>
            </a:r>
            <a:endParaRPr lang="vi-VN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28149" y="221834"/>
            <a:ext cx="2162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 nhớ lệnh</a:t>
            </a:r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2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3" grpId="0"/>
      <p:bldP spid="29" grpId="0"/>
      <p:bldP spid="1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5183</TotalTime>
  <Words>1344</Words>
  <Application>Microsoft Office PowerPoint</Application>
  <PresentationFormat>Widescreen</PresentationFormat>
  <Paragraphs>274</Paragraphs>
  <Slides>29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Angsana New</vt:lpstr>
      <vt:lpstr>Arial</vt:lpstr>
      <vt:lpstr>Calibri</vt:lpstr>
      <vt:lpstr>Calibri Light</vt:lpstr>
      <vt:lpstr>Cambria Math</vt:lpstr>
      <vt:lpstr>Tahoma</vt:lpstr>
      <vt:lpstr>Times New Roman</vt:lpstr>
      <vt:lpstr>Wingdings</vt:lpstr>
      <vt:lpstr>Celestial</vt:lpstr>
      <vt:lpstr>Bài tập lớn kiến trúc máy tính Bộ xử lí mips 32 bits pipeline</vt:lpstr>
      <vt:lpstr>Nội Dung</vt:lpstr>
      <vt:lpstr>I. Giới thiệu kiến trúc MIPS </vt:lpstr>
      <vt:lpstr>PowerPoint Presentation</vt:lpstr>
      <vt:lpstr>PowerPoint Presentation</vt:lpstr>
      <vt:lpstr>II. Thiết kế bộ xử lí MIPS 32 bits 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III. Mô phỏng và triển khai trên kit FPGA DE2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IV. Kết luận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HỆ THống viễn thông Kĩ thuật trải phổ trực tiếp</dc:title>
  <dc:creator>Hiếu Minh</dc:creator>
  <cp:lastModifiedBy>Hiếu Minh</cp:lastModifiedBy>
  <cp:revision>117</cp:revision>
  <dcterms:created xsi:type="dcterms:W3CDTF">2019-04-21T11:05:08Z</dcterms:created>
  <dcterms:modified xsi:type="dcterms:W3CDTF">2019-12-17T04:48:12Z</dcterms:modified>
</cp:coreProperties>
</file>